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png>
</file>

<file path=ppt/media/image-1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4-1.png>
</file>

<file path=ppt/media/image-4-2.png>
</file>

<file path=ppt/media/image-4-3.png>
</file>

<file path=ppt/media/image-4-4.png>
</file>

<file path=ppt/media/image-6-1.png>
</file>

<file path=ppt/media/image-6-2.png>
</file>

<file path=ppt/media/image-6-3.png>
</file>

<file path=ppt/media/image-6-4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1835" y="491371"/>
            <a:ext cx="7893129" cy="1172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Oppenheimer : Une Œuvre Cinématographique Majeure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111835" y="1932146"/>
            <a:ext cx="7893129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Réalisé par Christopher Nolan, ce chef-d'œuvre retrace la vie du "père de la bombe atomique".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111835" y="2704862"/>
            <a:ext cx="7893129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Cillian Murphy incarne brillamment ce physicien tourmenté dans un récit non linéaire captivant.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111835" y="3477578"/>
            <a:ext cx="7893129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Couronné de multiples Oscars, dont meilleur film et meilleur réalisateur en 2023.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111835" y="3964424"/>
            <a:ext cx="7893129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 film explore les dilemmes moraux profonds liés à cette avancée scientifique révolutionnaire.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111835" y="4737140"/>
            <a:ext cx="402074" cy="402074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081" y="4762202"/>
            <a:ext cx="281464" cy="35183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692503" y="4798457"/>
            <a:ext cx="2345531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Biopic Historique</a:t>
            </a:r>
            <a:endParaRPr lang="en-US" sz="1800" dirty="0"/>
          </a:p>
        </p:txBody>
      </p:sp>
      <p:sp>
        <p:nvSpPr>
          <p:cNvPr id="11" name="Text 7"/>
          <p:cNvSpPr/>
          <p:nvPr/>
        </p:nvSpPr>
        <p:spPr>
          <a:xfrm>
            <a:off x="6692503" y="5198745"/>
            <a:ext cx="3254216" cy="857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Une mise en scène immersive alternant plusieurs époques avec une précision remarquable.</a:t>
            </a:r>
            <a:endParaRPr lang="en-US" sz="1400" dirty="0"/>
          </a:p>
        </p:txBody>
      </p:sp>
      <p:sp>
        <p:nvSpPr>
          <p:cNvPr id="12" name="Shape 8"/>
          <p:cNvSpPr/>
          <p:nvPr/>
        </p:nvSpPr>
        <p:spPr>
          <a:xfrm>
            <a:off x="10170081" y="4737140"/>
            <a:ext cx="402074" cy="402074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0326" y="4762202"/>
            <a:ext cx="281464" cy="35183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750748" y="4798457"/>
            <a:ext cx="3254216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Performances Exceptionnelles</a:t>
            </a:r>
            <a:endParaRPr lang="en-US" sz="1800" dirty="0"/>
          </a:p>
        </p:txBody>
      </p:sp>
      <p:sp>
        <p:nvSpPr>
          <p:cNvPr id="15" name="Text 10"/>
          <p:cNvSpPr/>
          <p:nvPr/>
        </p:nvSpPr>
        <p:spPr>
          <a:xfrm>
            <a:off x="10750748" y="5491877"/>
            <a:ext cx="3254216" cy="857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 casting de premier plan incluant Emily Blunt, Matt Damon et Robert Downey Jr.</a:t>
            </a:r>
            <a:endParaRPr lang="en-US" sz="1400" dirty="0"/>
          </a:p>
        </p:txBody>
      </p:sp>
      <p:sp>
        <p:nvSpPr>
          <p:cNvPr id="16" name="Shape 11"/>
          <p:cNvSpPr/>
          <p:nvPr/>
        </p:nvSpPr>
        <p:spPr>
          <a:xfrm>
            <a:off x="6111835" y="6706791"/>
            <a:ext cx="402074" cy="402074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081" y="6731853"/>
            <a:ext cx="281464" cy="35183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692503" y="6768108"/>
            <a:ext cx="2345531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Projet Manhattan</a:t>
            </a:r>
            <a:endParaRPr lang="en-US" sz="1800" dirty="0"/>
          </a:p>
        </p:txBody>
      </p:sp>
      <p:sp>
        <p:nvSpPr>
          <p:cNvPr id="19" name="Text 13"/>
          <p:cNvSpPr/>
          <p:nvPr/>
        </p:nvSpPr>
        <p:spPr>
          <a:xfrm>
            <a:off x="6692503" y="7168396"/>
            <a:ext cx="7312462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Une plongée fascinante dans les coulisses de la création de la première bombe atomique.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99267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J. Robert Oppenheimer : Le père de la bombe atomique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262794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Physicien théoricien américain (1904-1967)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24600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017306" y="3323868"/>
            <a:ext cx="2899410" cy="1116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Directeur scientifique du Projet Manhattan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017306" y="4576167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dirigé le laboratoire de Los Alamos pendant la Seconde Guerre mondiale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200203" y="324600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937319" y="3323868"/>
            <a:ext cx="2899410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Héritage scientifique complexe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10937319" y="4204097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Contributions majeures en physique quantique et mécanique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611850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017306" y="619637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Dilemme moral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017306" y="670452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 célèbre citation : "Je suis devenu la mort, destructeur des mondes"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49949"/>
            <a:ext cx="1007387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J. Robert Oppenheimer : Introduction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78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Physicien visionnaire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Théoricien américain brillant, formé à Harvard, Cambridge et Göttingen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900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Architecte nucléaire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dirigé le Projet Manhattan à Los Alamos pendant la Seconde Guerre mondiale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322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Conscience tourmentée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Profondément affecté par les conséquences de son travail scientifique révolutionnaire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744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Activiste politique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S'est engagé pour la non-prolifération nucléaire après Hiroshima et Nagasaki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166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Héritage complexe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Symbole du dilemme entre progrès scientifique et responsabilité morale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347" y="687467"/>
            <a:ext cx="8854083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Jeunesse et Formation d'Oppenheimer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677347" y="1709499"/>
            <a:ext cx="13275707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J. Robert Oppenheimer naît dans une famille aisée à New York en 1904. Son intellect précoce le distingue rapidement de ses pairs.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303770" y="2236827"/>
            <a:ext cx="22860" cy="4777859"/>
          </a:xfrm>
          <a:prstGeom prst="roundRect">
            <a:avLst>
              <a:gd name="adj" fmla="val 355589"/>
            </a:avLst>
          </a:prstGeom>
          <a:solidFill>
            <a:srgbClr val="B2D4E5"/>
          </a:solidFill>
          <a:ln/>
        </p:spPr>
      </p:sp>
      <p:sp>
        <p:nvSpPr>
          <p:cNvPr id="5" name="Shape 3"/>
          <p:cNvSpPr/>
          <p:nvPr/>
        </p:nvSpPr>
        <p:spPr>
          <a:xfrm>
            <a:off x="6539805" y="2443043"/>
            <a:ext cx="580549" cy="22860"/>
          </a:xfrm>
          <a:prstGeom prst="roundRect">
            <a:avLst>
              <a:gd name="adj" fmla="val 355589"/>
            </a:avLst>
          </a:prstGeom>
          <a:solidFill>
            <a:srgbClr val="B2D4E5"/>
          </a:solidFill>
          <a:ln/>
        </p:spPr>
      </p:sp>
      <p:sp>
        <p:nvSpPr>
          <p:cNvPr id="6" name="Shape 4"/>
          <p:cNvSpPr/>
          <p:nvPr/>
        </p:nvSpPr>
        <p:spPr>
          <a:xfrm>
            <a:off x="7097494" y="2236827"/>
            <a:ext cx="435412" cy="43541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62740" y="2263973"/>
            <a:ext cx="304800" cy="38100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3807381" y="2303264"/>
            <a:ext cx="254019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Harvard (1922-1925)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77347" y="2736890"/>
            <a:ext cx="5670232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Diplômé avec mention en seulement trois ans. Passion pour la physique théorique et la chimie.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510046" y="3604260"/>
            <a:ext cx="580549" cy="22860"/>
          </a:xfrm>
          <a:prstGeom prst="roundRect">
            <a:avLst>
              <a:gd name="adj" fmla="val 355589"/>
            </a:avLst>
          </a:prstGeom>
          <a:solidFill>
            <a:srgbClr val="B2D4E5"/>
          </a:solidFill>
          <a:ln/>
        </p:spPr>
      </p:sp>
      <p:sp>
        <p:nvSpPr>
          <p:cNvPr id="11" name="Shape 8"/>
          <p:cNvSpPr/>
          <p:nvPr/>
        </p:nvSpPr>
        <p:spPr>
          <a:xfrm>
            <a:off x="7097494" y="3398044"/>
            <a:ext cx="435412" cy="43541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740" y="3425190"/>
            <a:ext cx="304800" cy="38100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8282821" y="3464481"/>
            <a:ext cx="271641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Cambridge (1925-1926)</a:t>
            </a:r>
            <a:endParaRPr lang="en-US" sz="2000" dirty="0"/>
          </a:p>
        </p:txBody>
      </p:sp>
      <p:sp>
        <p:nvSpPr>
          <p:cNvPr id="14" name="Text 10"/>
          <p:cNvSpPr/>
          <p:nvPr/>
        </p:nvSpPr>
        <p:spPr>
          <a:xfrm>
            <a:off x="8282821" y="3898106"/>
            <a:ext cx="5670232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Recherches au Laboratoire Cavendish sous J.J. Thomson. Première expérience internationale.</a:t>
            </a:r>
            <a:endParaRPr lang="en-US" sz="1500" dirty="0"/>
          </a:p>
        </p:txBody>
      </p:sp>
      <p:sp>
        <p:nvSpPr>
          <p:cNvPr id="15" name="Shape 11"/>
          <p:cNvSpPr/>
          <p:nvPr/>
        </p:nvSpPr>
        <p:spPr>
          <a:xfrm>
            <a:off x="6539805" y="4605099"/>
            <a:ext cx="580549" cy="22860"/>
          </a:xfrm>
          <a:prstGeom prst="roundRect">
            <a:avLst>
              <a:gd name="adj" fmla="val 355589"/>
            </a:avLst>
          </a:prstGeom>
          <a:solidFill>
            <a:srgbClr val="B2D4E5"/>
          </a:solidFill>
          <a:ln/>
        </p:spPr>
      </p:sp>
      <p:sp>
        <p:nvSpPr>
          <p:cNvPr id="16" name="Shape 12"/>
          <p:cNvSpPr/>
          <p:nvPr/>
        </p:nvSpPr>
        <p:spPr>
          <a:xfrm>
            <a:off x="7097494" y="4398883"/>
            <a:ext cx="435412" cy="43541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740" y="4426029"/>
            <a:ext cx="304800" cy="381000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3773091" y="4465320"/>
            <a:ext cx="25744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Göttingen (1926-1927)</a:t>
            </a:r>
            <a:endParaRPr lang="en-US" sz="2000" dirty="0"/>
          </a:p>
        </p:txBody>
      </p:sp>
      <p:sp>
        <p:nvSpPr>
          <p:cNvPr id="19" name="Text 14"/>
          <p:cNvSpPr/>
          <p:nvPr/>
        </p:nvSpPr>
        <p:spPr>
          <a:xfrm>
            <a:off x="677347" y="4898946"/>
            <a:ext cx="5670232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Doctorat sous Max Born. Contributions fondamentales à la nouvelle mécanique quantique.</a:t>
            </a:r>
            <a:endParaRPr lang="en-US" sz="1500" dirty="0"/>
          </a:p>
        </p:txBody>
      </p:sp>
      <p:sp>
        <p:nvSpPr>
          <p:cNvPr id="20" name="Shape 15"/>
          <p:cNvSpPr/>
          <p:nvPr/>
        </p:nvSpPr>
        <p:spPr>
          <a:xfrm>
            <a:off x="7510046" y="5606058"/>
            <a:ext cx="580549" cy="22860"/>
          </a:xfrm>
          <a:prstGeom prst="roundRect">
            <a:avLst>
              <a:gd name="adj" fmla="val 355589"/>
            </a:avLst>
          </a:prstGeom>
          <a:solidFill>
            <a:srgbClr val="B2D4E5"/>
          </a:solidFill>
          <a:ln/>
        </p:spPr>
      </p:sp>
      <p:sp>
        <p:nvSpPr>
          <p:cNvPr id="21" name="Shape 16"/>
          <p:cNvSpPr/>
          <p:nvPr/>
        </p:nvSpPr>
        <p:spPr>
          <a:xfrm>
            <a:off x="7097494" y="5399842"/>
            <a:ext cx="435412" cy="43541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740" y="5426988"/>
            <a:ext cx="304800" cy="381000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8282821" y="5466278"/>
            <a:ext cx="254019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Berkeley (1929)</a:t>
            </a:r>
            <a:endParaRPr lang="en-US" sz="2000" dirty="0"/>
          </a:p>
        </p:txBody>
      </p:sp>
      <p:sp>
        <p:nvSpPr>
          <p:cNvPr id="24" name="Text 18"/>
          <p:cNvSpPr/>
          <p:nvPr/>
        </p:nvSpPr>
        <p:spPr>
          <a:xfrm>
            <a:off x="8282821" y="5899904"/>
            <a:ext cx="5670232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Devient professeur de physique. Développe une école américaine de physique théorique.</a:t>
            </a:r>
            <a:endParaRPr lang="en-US" sz="1500" dirty="0"/>
          </a:p>
        </p:txBody>
      </p:sp>
      <p:sp>
        <p:nvSpPr>
          <p:cNvPr id="25" name="Text 19"/>
          <p:cNvSpPr/>
          <p:nvPr/>
        </p:nvSpPr>
        <p:spPr>
          <a:xfrm>
            <a:off x="677347" y="7232332"/>
            <a:ext cx="13275707" cy="309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 formation exceptionnelle entre Europe et Amérique forge un scientifique polyglotte maîtrisant parfaitement la physique nucléaire émergente.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4994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 Projet Manhattan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78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Direction scientifique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Nommé à la tête du Laboratoire de Los Alamos en 1942 pour développer l'arme atomique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900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Course contre la montre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Mobilisation de milliers de scientifiques dans le plus grand secret militaire américain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322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Trinity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Premier essai nucléaire réussi le 16 juillet 1945 dans le désert du Nouveau-Mexique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744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Conséquences tragiques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Bombardements d'Hiroshima et Nagasaki en août 1945, causant plus de 200.000 victimes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166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Réaction d'Oppenheimer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"Nous avons fait le travail du diable" - son sentiment après les bombardements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1424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Après la Guerre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81213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0347" y="2844046"/>
            <a:ext cx="357188" cy="4464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2890004"/>
            <a:ext cx="303014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Direction académique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30906" y="3398163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Prend la tête de l'Institute for Advanced Study à Princeton en 1947, un centre prestigieux de recherche théorique.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281213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561" y="2844046"/>
            <a:ext cx="357188" cy="44648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194119" y="2890004"/>
            <a:ext cx="466010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Engagement pour le désarmement</a:t>
            </a:r>
            <a:endParaRPr lang="en-US" sz="2300" dirty="0"/>
          </a:p>
        </p:txBody>
      </p:sp>
      <p:sp>
        <p:nvSpPr>
          <p:cNvPr id="10" name="Text 6"/>
          <p:cNvSpPr/>
          <p:nvPr/>
        </p:nvSpPr>
        <p:spPr>
          <a:xfrm>
            <a:off x="8194119" y="3398163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Devient une voix influente pour le contrôle international des armes nucléaires face à la course aux armements.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49404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347" y="4972407"/>
            <a:ext cx="357188" cy="44648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530906" y="5018365"/>
            <a:ext cx="355770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Victime du maccarthysme</a:t>
            </a:r>
            <a:endParaRPr lang="en-US" sz="2300" dirty="0"/>
          </a:p>
        </p:txBody>
      </p:sp>
      <p:sp>
        <p:nvSpPr>
          <p:cNvPr id="14" name="Text 9"/>
          <p:cNvSpPr/>
          <p:nvPr/>
        </p:nvSpPr>
        <p:spPr>
          <a:xfrm>
            <a:off x="1530906" y="5526524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Accusé de sympathies communistes, il perd son habilitation de sécurité en 1954 après des auditions publiques humiliantes.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457003" y="49404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3561" y="4972407"/>
            <a:ext cx="357188" cy="44648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8194119" y="5018365"/>
            <a:ext cx="300609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Réhabilitation tardive</a:t>
            </a:r>
            <a:endParaRPr lang="en-US" sz="2300" dirty="0"/>
          </a:p>
        </p:txBody>
      </p:sp>
      <p:sp>
        <p:nvSpPr>
          <p:cNvPr id="18" name="Text 12"/>
          <p:cNvSpPr/>
          <p:nvPr/>
        </p:nvSpPr>
        <p:spPr>
          <a:xfrm>
            <a:off x="8194119" y="5526524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Reçoit le prix Enrico Fermi en 1963, signe d'une reconnaissance partielle avant sa mort en 1967.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68498"/>
            <a:ext cx="670202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Héritage et Controverses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4663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Réhabilitation: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Réintégré progressivement dans les cercles scientifiques après sa disgrâce politique des années 1950.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0858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Reconnaissance officielle: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 Prix Enrico Fermi de 1963 marque sa réhabilitation par l'establishment scientifique américain.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136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Héritage complexe: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Son rôle comme "père de la bombe atomique" suscite toujours d'intenses débats éthiques.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558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Figure culturelle: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Devient un symbole du dilemme moral du scientifique face aux conséquences de ses découvertes.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980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Mort: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Décède en 1967 d'un cancer, laissant un héritage scientifique et moral ambivalent.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1180"/>
            <a:ext cx="130428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Oppenheimer : Une Œuvre Cinématographique Majeure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926675"/>
            <a:ext cx="382428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Mise en Scène Remarquable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52556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Approche historique détaillée et narration non linéaire captivante.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554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Visuels impressionnants, particulièrement lors de la séquence du test Trinity.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74821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Direction artistique immersive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19041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Reconstitution fidèle de l'époque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2926675"/>
            <a:ext cx="356211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Performances d'Exception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5332928" y="352556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Cillian Murphy incarne Oppenheimer avec une intensité remarquable.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445543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Robert Downey Jr. brillant en Lewis Strauss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32928" y="526053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Emily Blunt convaincante dans le rôle de Kitty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332928" y="606563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Distribution secondaire impeccable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2926675"/>
            <a:ext cx="367105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Réflexion Morale Profonde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9872067" y="352556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 film explore les dilemmes éthiques liés à la création de l'arme atomique.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872067" y="481834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Tension constante entre progrès scientifique et responsabilité morale.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872067" y="5748218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Questionnement sur le pouvoir destructeur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872067" y="655331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Conséquences personnelles des choix d'Oppenheimer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784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01572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J. Robert Oppenheimer incarne le paradoxe du génie scientifique confronté aux conséquences de ses découvertes. Son parcours illustre le poids de la conscience dans l'innovation technologique.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96684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24410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Héritage Scientifique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0604" y="4752261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Contributions majeures à la physique théorique et à la mécanique quantique dépassant le cadre du Projet Manhattan.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996684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24410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Évolution Morale</a:t>
            </a:r>
            <a:endParaRPr lang="en-US" sz="2300" dirty="0"/>
          </a:p>
        </p:txBody>
      </p:sp>
      <p:sp>
        <p:nvSpPr>
          <p:cNvPr id="9" name="Text 5"/>
          <p:cNvSpPr/>
          <p:nvPr/>
        </p:nvSpPr>
        <p:spPr>
          <a:xfrm>
            <a:off x="5368171" y="4752261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Transformation d'architecte de destruction en défenseur actif du contrôle des armements nucléaires.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996684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24410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Leçon Universelle</a:t>
            </a:r>
            <a:endParaRPr lang="en-US" sz="2300" dirty="0"/>
          </a:p>
        </p:txBody>
      </p:sp>
      <p:sp>
        <p:nvSpPr>
          <p:cNvPr id="12" name="Text 7"/>
          <p:cNvSpPr/>
          <p:nvPr/>
        </p:nvSpPr>
        <p:spPr>
          <a:xfrm>
            <a:off x="9715738" y="4752261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Son histoire nous invite à réfléchir sur l'équilibre fragile entre progrès scientifique et responsabilité éthique.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668583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fascination persistante pour Oppenheimer témoigne de la résonance contemporaine de son dilemme moral, perpétuellement ravivée par les avancées technologiques actuelles.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2025-06-01T09:27:57Z</dcterms:created>
  <dcterms:modified xsi:type="dcterms:W3CDTF">2025-06-01T09:27:57Z</dcterms:modified>
</cp:coreProperties>
</file>